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2" r:id="rId6"/>
    <p:sldMasterId id="2147484181" r:id="rId7"/>
    <p:sldMasterId id="2147484218" r:id="rId8"/>
    <p:sldMasterId id="2147484228" r:id="rId9"/>
    <p:sldMasterId id="2147484239" r:id="rId10"/>
    <p:sldMasterId id="2147484250" r:id="rId11"/>
  </p:sldMasterIdLst>
  <p:notesMasterIdLst>
    <p:notesMasterId r:id="rId29"/>
  </p:notesMasterIdLst>
  <p:handoutMasterIdLst>
    <p:handoutMasterId r:id="rId30"/>
  </p:handoutMasterIdLst>
  <p:sldIdLst>
    <p:sldId id="1005" r:id="rId12"/>
    <p:sldId id="1006" r:id="rId13"/>
    <p:sldId id="1007" r:id="rId14"/>
    <p:sldId id="1015" r:id="rId15"/>
    <p:sldId id="1009" r:id="rId16"/>
    <p:sldId id="998" r:id="rId17"/>
    <p:sldId id="999" r:id="rId18"/>
    <p:sldId id="1000" r:id="rId19"/>
    <p:sldId id="1001" r:id="rId20"/>
    <p:sldId id="1002" r:id="rId21"/>
    <p:sldId id="1003" r:id="rId22"/>
    <p:sldId id="1004" r:id="rId23"/>
    <p:sldId id="1010" r:id="rId24"/>
    <p:sldId id="1011" r:id="rId25"/>
    <p:sldId id="1016" r:id="rId26"/>
    <p:sldId id="1017" r:id="rId27"/>
    <p:sldId id="1018" r:id="rId28"/>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77213" autoAdjust="0"/>
  </p:normalViewPr>
  <p:slideViewPr>
    <p:cSldViewPr snapToGrid="0">
      <p:cViewPr varScale="1">
        <p:scale>
          <a:sx n="37" d="100"/>
          <a:sy n="37" d="100"/>
        </p:scale>
        <p:origin x="900" y="1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38"/>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27A2-EB05-48C4-85EF-2EF8B842FF25}"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50A326AF-9C62-4877-8FC6-03AC897B79CB}">
      <dgm:prSet phldrT="[Text]" custT="1"/>
      <dgm:spPr/>
      <dgm:t>
        <a:bodyPr/>
        <a:lstStyle/>
        <a:p>
          <a:r>
            <a:rPr lang="en-US" sz="1400" dirty="0" smtClean="0"/>
            <a:t>Easier</a:t>
          </a:r>
          <a:endParaRPr lang="en-US" sz="1300" dirty="0"/>
        </a:p>
      </dgm:t>
    </dgm:pt>
    <dgm:pt modelId="{8CCF027D-1EAD-4A9D-B7F9-C602F9AE6D0F}" type="parTrans" cxnId="{AE74DA96-8EE8-4CDB-962D-C9F29292A9C6}">
      <dgm:prSet/>
      <dgm:spPr/>
      <dgm:t>
        <a:bodyPr/>
        <a:lstStyle/>
        <a:p>
          <a:endParaRPr lang="en-US"/>
        </a:p>
      </dgm:t>
    </dgm:pt>
    <dgm:pt modelId="{C0BECBAA-D1FF-4CED-AAFE-5A5C222805E2}" type="sibTrans" cxnId="{AE74DA96-8EE8-4CDB-962D-C9F29292A9C6}">
      <dgm:prSet/>
      <dgm:spPr/>
      <dgm:t>
        <a:bodyPr/>
        <a:lstStyle/>
        <a:p>
          <a:endParaRPr lang="en-US"/>
        </a:p>
      </dgm:t>
    </dgm:pt>
    <dgm:pt modelId="{E1DA5037-90F4-421B-A895-FB2879A8EDDC}">
      <dgm:prSet phldrT="[Text]" custT="1"/>
      <dgm:spPr/>
      <dgm:t>
        <a:bodyPr/>
        <a:lstStyle/>
        <a:p>
          <a:r>
            <a:rPr lang="en-US" sz="1200" dirty="0" smtClean="0"/>
            <a:t>Harder</a:t>
          </a:r>
          <a:endParaRPr lang="en-US" sz="1300" dirty="0"/>
        </a:p>
      </dgm:t>
    </dgm:pt>
    <dgm:pt modelId="{EB3A10F7-D162-4E7C-950E-528E6872F234}" type="parTrans" cxnId="{0D90A7B7-9F05-4700-8EFE-A27A256AB758}">
      <dgm:prSet/>
      <dgm:spPr/>
      <dgm:t>
        <a:bodyPr/>
        <a:lstStyle/>
        <a:p>
          <a:endParaRPr lang="en-US"/>
        </a:p>
      </dgm:t>
    </dgm:pt>
    <dgm:pt modelId="{8D405721-DC54-41C8-9BA4-C3BC6C7E5966}" type="sibTrans" cxnId="{0D90A7B7-9F05-4700-8EFE-A27A256AB758}">
      <dgm:prSet/>
      <dgm:spPr/>
      <dgm:t>
        <a:bodyPr/>
        <a:lstStyle/>
        <a:p>
          <a:endParaRPr lang="en-US"/>
        </a:p>
      </dgm:t>
    </dgm:pt>
    <dgm:pt modelId="{39AC482B-FE5C-4A8C-A7EF-5159D80ED1FD}" type="pres">
      <dgm:prSet presAssocID="{C33227A2-EB05-48C4-85EF-2EF8B842FF25}" presName="compositeShape" presStyleCnt="0">
        <dgm:presLayoutVars>
          <dgm:chMax val="2"/>
          <dgm:dir/>
          <dgm:resizeHandles val="exact"/>
        </dgm:presLayoutVars>
      </dgm:prSet>
      <dgm:spPr/>
      <dgm:t>
        <a:bodyPr/>
        <a:lstStyle/>
        <a:p>
          <a:endParaRPr lang="en-US"/>
        </a:p>
      </dgm:t>
    </dgm:pt>
    <dgm:pt modelId="{8EE0B43B-255C-4492-B00F-DBF55FD78394}" type="pres">
      <dgm:prSet presAssocID="{50A326AF-9C62-4877-8FC6-03AC897B79CB}" presName="upArrow" presStyleLbl="node1" presStyleIdx="0" presStyleCnt="2" custScaleY="84234"/>
      <dgm:spPr/>
    </dgm:pt>
    <dgm:pt modelId="{4CEEED06-322F-4983-9594-12AC2210551E}" type="pres">
      <dgm:prSet presAssocID="{50A326AF-9C62-4877-8FC6-03AC897B79CB}" presName="upArrowText" presStyleLbl="revTx" presStyleIdx="0" presStyleCnt="2" custLinFactNeighborX="-7746">
        <dgm:presLayoutVars>
          <dgm:chMax val="0"/>
          <dgm:bulletEnabled val="1"/>
        </dgm:presLayoutVars>
      </dgm:prSet>
      <dgm:spPr/>
      <dgm:t>
        <a:bodyPr/>
        <a:lstStyle/>
        <a:p>
          <a:endParaRPr lang="en-US"/>
        </a:p>
      </dgm:t>
    </dgm:pt>
    <dgm:pt modelId="{74A301F7-2F2E-4B66-814D-49BDA02857F2}" type="pres">
      <dgm:prSet presAssocID="{E1DA5037-90F4-421B-A895-FB2879A8EDDC}" presName="downArrow" presStyleLbl="node1" presStyleIdx="1" presStyleCnt="2" custScaleY="91111"/>
      <dgm:spPr/>
    </dgm:pt>
    <dgm:pt modelId="{CE00E039-FDEC-4B3C-B25C-0A2DE1262B8C}" type="pres">
      <dgm:prSet presAssocID="{E1DA5037-90F4-421B-A895-FB2879A8EDDC}" presName="downArrowText" presStyleLbl="revTx" presStyleIdx="1" presStyleCnt="2">
        <dgm:presLayoutVars>
          <dgm:chMax val="0"/>
          <dgm:bulletEnabled val="1"/>
        </dgm:presLayoutVars>
      </dgm:prSet>
      <dgm:spPr/>
      <dgm:t>
        <a:bodyPr/>
        <a:lstStyle/>
        <a:p>
          <a:endParaRPr lang="en-US"/>
        </a:p>
      </dgm:t>
    </dgm:pt>
  </dgm:ptLst>
  <dgm:cxnLst>
    <dgm:cxn modelId="{AE74DA96-8EE8-4CDB-962D-C9F29292A9C6}" srcId="{C33227A2-EB05-48C4-85EF-2EF8B842FF25}" destId="{50A326AF-9C62-4877-8FC6-03AC897B79CB}" srcOrd="0" destOrd="0" parTransId="{8CCF027D-1EAD-4A9D-B7F9-C602F9AE6D0F}" sibTransId="{C0BECBAA-D1FF-4CED-AAFE-5A5C222805E2}"/>
    <dgm:cxn modelId="{5E26A8AD-49E8-4A86-A8FC-7C185DC9684E}" type="presOf" srcId="{E1DA5037-90F4-421B-A895-FB2879A8EDDC}" destId="{CE00E039-FDEC-4B3C-B25C-0A2DE1262B8C}" srcOrd="0" destOrd="0" presId="urn:microsoft.com/office/officeart/2005/8/layout/arrow4"/>
    <dgm:cxn modelId="{0687116B-5B52-4946-94C8-F11EB7BC290B}" type="presOf" srcId="{C33227A2-EB05-48C4-85EF-2EF8B842FF25}" destId="{39AC482B-FE5C-4A8C-A7EF-5159D80ED1FD}" srcOrd="0" destOrd="0" presId="urn:microsoft.com/office/officeart/2005/8/layout/arrow4"/>
    <dgm:cxn modelId="{37A02C21-5798-45F7-8E70-F2532896E26F}" type="presOf" srcId="{50A326AF-9C62-4877-8FC6-03AC897B79CB}" destId="{4CEEED06-322F-4983-9594-12AC2210551E}" srcOrd="0" destOrd="0" presId="urn:microsoft.com/office/officeart/2005/8/layout/arrow4"/>
    <dgm:cxn modelId="{0D90A7B7-9F05-4700-8EFE-A27A256AB758}" srcId="{C33227A2-EB05-48C4-85EF-2EF8B842FF25}" destId="{E1DA5037-90F4-421B-A895-FB2879A8EDDC}" srcOrd="1" destOrd="0" parTransId="{EB3A10F7-D162-4E7C-950E-528E6872F234}" sibTransId="{8D405721-DC54-41C8-9BA4-C3BC6C7E5966}"/>
    <dgm:cxn modelId="{D209709A-4086-4733-90D4-F9C2883EBFC2}" type="presParOf" srcId="{39AC482B-FE5C-4A8C-A7EF-5159D80ED1FD}" destId="{8EE0B43B-255C-4492-B00F-DBF55FD78394}" srcOrd="0" destOrd="0" presId="urn:microsoft.com/office/officeart/2005/8/layout/arrow4"/>
    <dgm:cxn modelId="{F214254D-9FFA-4DE7-8B1B-1714CF53DCCD}" type="presParOf" srcId="{39AC482B-FE5C-4A8C-A7EF-5159D80ED1FD}" destId="{4CEEED06-322F-4983-9594-12AC2210551E}" srcOrd="1" destOrd="0" presId="urn:microsoft.com/office/officeart/2005/8/layout/arrow4"/>
    <dgm:cxn modelId="{CA843CD2-237B-4CDC-B85C-629EF5F835A5}" type="presParOf" srcId="{39AC482B-FE5C-4A8C-A7EF-5159D80ED1FD}" destId="{74A301F7-2F2E-4B66-814D-49BDA02857F2}" srcOrd="2" destOrd="0" presId="urn:microsoft.com/office/officeart/2005/8/layout/arrow4"/>
    <dgm:cxn modelId="{A2826E79-DB4B-4C67-8333-479A5C948C0B}" type="presParOf" srcId="{39AC482B-FE5C-4A8C-A7EF-5159D80ED1FD}" destId="{CE00E039-FDEC-4B3C-B25C-0A2DE1262B8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0B43B-255C-4492-B00F-DBF55FD78394}">
      <dsp:nvSpPr>
        <dsp:cNvPr id="0" name=""/>
        <dsp:cNvSpPr/>
      </dsp:nvSpPr>
      <dsp:spPr>
        <a:xfrm>
          <a:off x="673" y="161801"/>
          <a:ext cx="404250" cy="1728938"/>
        </a:xfrm>
        <a:prstGeom prst="up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EEED06-322F-4983-9594-12AC2210551E}">
      <dsp:nvSpPr>
        <dsp:cNvPr id="0" name=""/>
        <dsp:cNvSpPr/>
      </dsp:nvSpPr>
      <dsp:spPr>
        <a:xfrm>
          <a:off x="363914" y="0"/>
          <a:ext cx="686001" cy="2052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lvl="0" algn="l" defTabSz="622300">
            <a:lnSpc>
              <a:spcPct val="90000"/>
            </a:lnSpc>
            <a:spcBef>
              <a:spcPct val="0"/>
            </a:spcBef>
            <a:spcAft>
              <a:spcPct val="35000"/>
            </a:spcAft>
          </a:pPr>
          <a:r>
            <a:rPr lang="en-US" sz="1400" kern="1200" dirty="0" smtClean="0"/>
            <a:t>Easier</a:t>
          </a:r>
          <a:endParaRPr lang="en-US" sz="1300" kern="1200" dirty="0"/>
        </a:p>
      </dsp:txBody>
      <dsp:txXfrm>
        <a:off x="363914" y="0"/>
        <a:ext cx="686001" cy="2052542"/>
      </dsp:txXfrm>
    </dsp:sp>
    <dsp:sp modelId="{74A301F7-2F2E-4B66-814D-49BDA02857F2}">
      <dsp:nvSpPr>
        <dsp:cNvPr id="0" name=""/>
        <dsp:cNvSpPr/>
      </dsp:nvSpPr>
      <dsp:spPr>
        <a:xfrm>
          <a:off x="121948" y="2314812"/>
          <a:ext cx="404250" cy="1870091"/>
        </a:xfrm>
        <a:prstGeom prst="down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00E039-FDEC-4B3C-B25C-0A2DE1262B8C}">
      <dsp:nvSpPr>
        <dsp:cNvPr id="0" name=""/>
        <dsp:cNvSpPr/>
      </dsp:nvSpPr>
      <dsp:spPr>
        <a:xfrm>
          <a:off x="538327" y="2223587"/>
          <a:ext cx="686001" cy="2052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0" rIns="85344" bIns="85344" numCol="1" spcCol="1270" anchor="ctr" anchorCtr="0">
          <a:noAutofit/>
        </a:bodyPr>
        <a:lstStyle/>
        <a:p>
          <a:pPr lvl="0" algn="l" defTabSz="533400">
            <a:lnSpc>
              <a:spcPct val="90000"/>
            </a:lnSpc>
            <a:spcBef>
              <a:spcPct val="0"/>
            </a:spcBef>
            <a:spcAft>
              <a:spcPct val="35000"/>
            </a:spcAft>
          </a:pPr>
          <a:r>
            <a:rPr lang="en-US" sz="1200" kern="1200" dirty="0" smtClean="0"/>
            <a:t>Harder</a:t>
          </a:r>
          <a:endParaRPr lang="en-US" sz="1300" kern="1200" dirty="0"/>
        </a:p>
      </dsp:txBody>
      <dsp:txXfrm>
        <a:off x="538327" y="2223587"/>
        <a:ext cx="686001" cy="2052542"/>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13599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1093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624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292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68137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86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025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6004533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3686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546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628604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693177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35318653"/>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619483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3021321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522592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6453889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36055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935353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1726492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33613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483816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31576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36644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343936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0324586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7889057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8280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847688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4199174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4024700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58489382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720715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927914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282038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62791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9489229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7625305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46318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68620414"/>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4602283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6242655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4992896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564995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315469125"/>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49648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242856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5921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76955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71488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4837124"/>
      </p:ext>
    </p:extLst>
  </p:cSld>
  <p:clrMapOvr>
    <a:masterClrMapping/>
  </p:clrMapOvr>
  <p:transition>
    <p:fade/>
  </p:transition>
  <p:timing>
    <p:tnLst>
      <p:par>
        <p:cTn id="1" dur="indefinite" restart="never" nodeType="tmRoot"/>
      </p:par>
    </p:tnLst>
  </p:timing>
  <p:hf hdr="0"/>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1737353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44686431"/>
      </p:ext>
    </p:extLst>
  </p:cSld>
  <p:clrMapOvr>
    <a:masterClrMapping/>
  </p:clrMapOvr>
  <p:transition>
    <p:fade/>
  </p:transition>
  <p:timing>
    <p:tnLst>
      <p:par>
        <p:cTn id="1" dur="indefinite" restart="never" nodeType="tmRoot"/>
      </p:par>
    </p:tnLst>
  </p:timing>
  <p:hf hdr="0"/>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9856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5972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3473378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12207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1"/>
            <a:ext cx="9858104" cy="899665"/>
          </a:xfrm>
        </p:spPr>
        <p:txBody>
          <a:bodyPr/>
          <a:lstStyle>
            <a:lvl1pPr marL="228606" indent="-228606">
              <a:defRPr sz="587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3044479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092215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41105051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850046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6558900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3027885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60020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4609595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578487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323744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0890012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18970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2208729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90299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1575209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735868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320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129184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698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75249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556435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129075516"/>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0186622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32468585"/>
      </p:ext>
    </p:extLst>
  </p:cSld>
  <p:clrMapOvr>
    <a:masterClrMapping/>
  </p:clrMapOvr>
  <p:transition>
    <p:fade/>
  </p:transition>
  <p:timing>
    <p:tnLst>
      <p:par>
        <p:cTn id="1" dur="indefinite" restart="never" nodeType="tmRoot"/>
      </p:par>
    </p:tnLst>
  </p:timing>
  <p:hf hdr="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608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22190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174137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1690318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31506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8249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88463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79116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1913996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756977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957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2585261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059363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79806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0658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218466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7442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358033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74423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196521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491362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66919336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0130994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9236696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4040678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6305505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663297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81609142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1372403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39284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0859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8516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2026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203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8133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2755682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37136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74010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792678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65890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0407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2905555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990771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image" Target="../media/image7.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image" Target="../media/image6.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image" Target="../media/image15.png"/><Relationship Id="rId5" Type="http://schemas.openxmlformats.org/officeDocument/2006/relationships/slideLayout" Target="../slideLayouts/slideLayout98.xml"/><Relationship Id="rId10" Type="http://schemas.openxmlformats.org/officeDocument/2006/relationships/theme" Target="../theme/theme5.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image" Target="../media/image15.png"/><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heme" Target="../theme/theme6.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image" Target="../media/image15.png"/><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theme" Target="../theme/theme7.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0624451"/>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5" r:id="rId22"/>
    <p:sldLayoutId id="2147484176" r:id="rId23"/>
    <p:sldLayoutId id="2147484177" r:id="rId24"/>
    <p:sldLayoutId id="2147484178" r:id="rId25"/>
    <p:sldLayoutId id="214748418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973752360"/>
      </p:ext>
    </p:extLst>
  </p:cSld>
  <p:clrMap bg1="dk1" tx1="lt1" bg2="dk2" tx2="lt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14" r:id="rId33"/>
    <p:sldLayoutId id="214748421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36696257"/>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81418132"/>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2425137064"/>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9489"/>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 id="2147484276" r:id="rId26"/>
    <p:sldLayoutId id="2147484277" r:id="rId27"/>
    <p:sldLayoutId id="2147484278" r:id="rId28"/>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6.xml"/><Relationship Id="rId1" Type="http://schemas.openxmlformats.org/officeDocument/2006/relationships/slideLayout" Target="../slideLayouts/slideLayout107.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image" Target="../media/image35.emf"/><Relationship Id="rId11" Type="http://schemas.openxmlformats.org/officeDocument/2006/relationships/image" Target="../media/image37.png"/><Relationship Id="rId5" Type="http://schemas.openxmlformats.org/officeDocument/2006/relationships/image" Target="../media/image34.emf"/><Relationship Id="rId10" Type="http://schemas.openxmlformats.org/officeDocument/2006/relationships/image" Target="../media/image3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98.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a:xfrm>
            <a:off x="978694" y="3425824"/>
            <a:ext cx="10237787" cy="938357"/>
          </a:xfrm>
        </p:spPr>
        <p:txBody>
          <a:bodyPr/>
          <a:lstStyle/>
          <a:p>
            <a:r>
              <a:rPr lang="en-US" sz="3200" dirty="0" smtClean="0"/>
              <a:t>Jim Epes, Office Store Sr. Product Marketing Mgr.</a:t>
            </a:r>
          </a:p>
          <a:p>
            <a:r>
              <a:rPr lang="en-US" sz="3200" dirty="0" smtClean="0"/>
              <a:t>Scot Hillier, Office 365 MVP</a:t>
            </a:r>
            <a:endParaRPr lang="en-US" sz="3200" dirty="0"/>
          </a:p>
        </p:txBody>
      </p:sp>
    </p:spTree>
    <p:extLst>
      <p:ext uri="{BB962C8B-B14F-4D97-AF65-F5344CB8AC3E}">
        <p14:creationId xmlns:p14="http://schemas.microsoft.com/office/powerpoint/2010/main" val="2852897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Create Trust</a:t>
            </a:r>
            <a:endParaRPr lang="en-US" sz="4400" dirty="0"/>
          </a:p>
        </p:txBody>
      </p:sp>
      <p:sp>
        <p:nvSpPr>
          <p:cNvPr id="6" name="Text Placeholder 2"/>
          <p:cNvSpPr>
            <a:spLocks noGrp="1"/>
          </p:cNvSpPr>
          <p:nvPr>
            <p:ph type="body" sz="quarter" idx="4294967295"/>
          </p:nvPr>
        </p:nvSpPr>
        <p:spPr>
          <a:xfrm>
            <a:off x="418533" y="1162205"/>
            <a:ext cx="9851902" cy="5456808"/>
          </a:xfrm>
          <a:prstGeom prst="rect">
            <a:avLst/>
          </a:prstGeom>
        </p:spPr>
        <p:txBody>
          <a:bodyPr/>
          <a:lstStyle/>
          <a:p>
            <a:pPr marL="504114" indent="-504114">
              <a:buFont typeface="+mj-lt"/>
              <a:buAutoNum type="arabicPeriod"/>
            </a:pPr>
            <a:r>
              <a:rPr lang="en-US" sz="2800" b="1" dirty="0"/>
              <a:t>Free / Trial versions</a:t>
            </a:r>
          </a:p>
          <a:p>
            <a:pPr marL="970887" lvl="3" indent="-504114">
              <a:buFont typeface="Arial" panose="020B0604020202020204" pitchFamily="34" charset="0"/>
              <a:buChar char="•"/>
            </a:pPr>
            <a:r>
              <a:rPr lang="en-US" sz="1400" dirty="0"/>
              <a:t>Can dramatically increase </a:t>
            </a:r>
            <a:r>
              <a:rPr lang="en-US" sz="1400" dirty="0" smtClean="0"/>
              <a:t>downloads and boost ratings</a:t>
            </a:r>
            <a:endParaRPr lang="en-US" sz="1400" dirty="0"/>
          </a:p>
          <a:p>
            <a:pPr marL="970887" lvl="3" indent="-504114">
              <a:buFont typeface="Arial" panose="020B0604020202020204" pitchFamily="34" charset="0"/>
              <a:buChar char="•"/>
            </a:pPr>
            <a:r>
              <a:rPr lang="en-US" sz="1400" dirty="0"/>
              <a:t>30 – 60 days is a good time frame</a:t>
            </a:r>
          </a:p>
          <a:p>
            <a:pPr marL="466773" lvl="3" indent="0">
              <a:buNone/>
            </a:pPr>
            <a:endParaRPr lang="en-US" sz="1000" dirty="0"/>
          </a:p>
          <a:p>
            <a:pPr marL="504114" indent="-504114">
              <a:buFont typeface="+mj-lt"/>
              <a:buAutoNum type="arabicPeriod"/>
            </a:pPr>
            <a:r>
              <a:rPr lang="en-US" sz="2800" b="1" dirty="0"/>
              <a:t>Reviews are critical</a:t>
            </a:r>
          </a:p>
          <a:p>
            <a:pPr marL="970887" lvl="3" indent="-504114">
              <a:buFont typeface="Arial" panose="020B0604020202020204" pitchFamily="34" charset="0"/>
              <a:buChar char="•"/>
            </a:pPr>
            <a:r>
              <a:rPr lang="en-US" sz="1400" dirty="0"/>
              <a:t>Recruit reviews if you can – go for legitimacy</a:t>
            </a:r>
          </a:p>
          <a:p>
            <a:pPr marL="970887" lvl="3" indent="-504114">
              <a:buFont typeface="Arial" panose="020B0604020202020204" pitchFamily="34" charset="0"/>
              <a:buChar char="•"/>
            </a:pPr>
            <a:endParaRPr lang="en-US" sz="1000" dirty="0"/>
          </a:p>
          <a:p>
            <a:pPr marL="504114" indent="-504114">
              <a:buFont typeface="+mj-lt"/>
              <a:buAutoNum type="arabicPeriod"/>
            </a:pPr>
            <a:r>
              <a:rPr lang="en-US" sz="2800" b="1" dirty="0"/>
              <a:t>Contact info prominently displayed</a:t>
            </a:r>
          </a:p>
          <a:p>
            <a:pPr marL="970887" lvl="3" indent="-504114">
              <a:buFont typeface="Arial" panose="020B0604020202020204" pitchFamily="34" charset="0"/>
              <a:buChar char="•"/>
            </a:pPr>
            <a:r>
              <a:rPr lang="en-US" sz="1400" dirty="0"/>
              <a:t>Make customers confident they can reach you</a:t>
            </a:r>
          </a:p>
          <a:p>
            <a:pPr marL="970887" lvl="3" indent="-504114">
              <a:buFont typeface="Arial" panose="020B0604020202020204" pitchFamily="34" charset="0"/>
              <a:buChar char="•"/>
            </a:pPr>
            <a:r>
              <a:rPr lang="en-US" sz="1400" dirty="0"/>
              <a:t>Remember, every call can be an upsell moment if you have a premium or custom offer</a:t>
            </a:r>
          </a:p>
          <a:p>
            <a:pPr marL="970887" lvl="3" indent="-504114">
              <a:buFont typeface="Arial" panose="020B0604020202020204" pitchFamily="34" charset="0"/>
              <a:buChar char="•"/>
            </a:pPr>
            <a:endParaRPr lang="en-US" sz="1000" b="1" dirty="0"/>
          </a:p>
          <a:p>
            <a:pPr marL="504114" indent="-504114">
              <a:buFont typeface="+mj-lt"/>
              <a:buAutoNum type="arabicPeriod"/>
            </a:pPr>
            <a:r>
              <a:rPr lang="en-US" sz="2800" b="1" dirty="0"/>
              <a:t>Support Statement</a:t>
            </a:r>
          </a:p>
          <a:p>
            <a:pPr marL="970887" lvl="3" indent="-504114">
              <a:buFont typeface="Arial" panose="020B0604020202020204" pitchFamily="34" charset="0"/>
              <a:buChar char="•"/>
            </a:pPr>
            <a:r>
              <a:rPr lang="en-US" sz="1400" dirty="0"/>
              <a:t>Clear statement of your support terms</a:t>
            </a:r>
          </a:p>
          <a:p>
            <a:pPr marL="970887" lvl="3" indent="-504114">
              <a:buFont typeface="Arial" panose="020B0604020202020204" pitchFamily="34" charset="0"/>
              <a:buChar char="•"/>
            </a:pPr>
            <a:r>
              <a:rPr lang="en-US" sz="1400" dirty="0"/>
              <a:t>Explain all buttons </a:t>
            </a:r>
            <a:r>
              <a:rPr lang="en-US" sz="1400" dirty="0" smtClean="0"/>
              <a:t>&amp; features </a:t>
            </a:r>
            <a:r>
              <a:rPr lang="en-US" sz="1400" dirty="0"/>
              <a:t>on support pages to reduce calls, avoid angry reviews!</a:t>
            </a:r>
          </a:p>
          <a:p>
            <a:pPr marL="970887" lvl="3" indent="-504114">
              <a:buFont typeface="Arial" panose="020B0604020202020204" pitchFamily="34" charset="0"/>
              <a:buChar char="•"/>
            </a:pPr>
            <a:r>
              <a:rPr lang="en-US" sz="1400" dirty="0"/>
              <a:t>Offer good “getting started” advice, especially for more complex apps</a:t>
            </a:r>
          </a:p>
          <a:p>
            <a:pPr marL="970887" lvl="3" indent="-504114">
              <a:buFont typeface="Arial" panose="020B0604020202020204" pitchFamily="34" charset="0"/>
              <a:buChar char="•"/>
            </a:pPr>
            <a:r>
              <a:rPr lang="en-US" sz="1400" dirty="0"/>
              <a:t>Consider a User Forum to encourage community diagnosis, cut down on calls</a:t>
            </a:r>
          </a:p>
          <a:p>
            <a:pPr marL="504114" indent="-504114">
              <a:buFont typeface="+mj-lt"/>
              <a:buAutoNum type="arabicPeriod"/>
            </a:pPr>
            <a:r>
              <a:rPr lang="en-US" sz="2800" b="1" dirty="0"/>
              <a:t>Privacy Statement</a:t>
            </a:r>
          </a:p>
          <a:p>
            <a:pPr marL="970887" lvl="3" indent="-504114">
              <a:buFont typeface="Arial" panose="020B0604020202020204" pitchFamily="34" charset="0"/>
              <a:buChar char="•"/>
            </a:pPr>
            <a:r>
              <a:rPr lang="en-US" sz="1400" dirty="0"/>
              <a:t>Clear statement on what data you collect &amp; how </a:t>
            </a:r>
            <a:r>
              <a:rPr lang="en-US" sz="1400" dirty="0" smtClean="0"/>
              <a:t>used; </a:t>
            </a:r>
            <a:r>
              <a:rPr lang="en-US" sz="1400" dirty="0"/>
              <a:t>use of cookies &amp; other trackers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8533" y="2937977"/>
            <a:ext cx="10782867" cy="3920023"/>
          </a:xfrm>
          <a:prstGeom prst="rect">
            <a:avLst/>
          </a:prstGeom>
        </p:spPr>
      </p:pic>
    </p:spTree>
    <p:extLst>
      <p:ext uri="{BB962C8B-B14F-4D97-AF65-F5344CB8AC3E}">
        <p14:creationId xmlns:p14="http://schemas.microsoft.com/office/powerpoint/2010/main" val="1722733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
                                        </p:tgtEl>
                                        <p:attrNameLst>
                                          <p:attrName>style.visibility</p:attrName>
                                        </p:attrNameLst>
                                      </p:cBhvr>
                                      <p:to>
                                        <p:strVal val="hidden"/>
                                      </p:to>
                                    </p:set>
                                  </p:childTnLst>
                                </p:cTn>
                              </p:par>
                              <p:par>
                                <p:cTn id="34" presetID="2" presetClass="entr" presetSubtype="4"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 calcmode="lin" valueType="num">
                                      <p:cBhvr additive="base">
                                        <p:cTn id="36"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 calcmode="lin" valueType="num">
                                      <p:cBhvr additive="base">
                                        <p:cTn id="40"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 calcmode="lin" valueType="num">
                                      <p:cBhvr additive="base">
                                        <p:cTn id="44"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 calcmode="lin" valueType="num">
                                      <p:cBhvr additive="base">
                                        <p:cTn id="50"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 calcmode="lin" valueType="num">
                                      <p:cBhvr additive="base">
                                        <p:cTn id="54"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 calcmode="lin" valueType="num">
                                      <p:cBhvr additive="base">
                                        <p:cTn id="58"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6">
                                            <p:txEl>
                                              <p:pRg st="14" end="14"/>
                                            </p:txEl>
                                          </p:spTgt>
                                        </p:tgtEl>
                                        <p:attrNameLst>
                                          <p:attrName>style.visibility</p:attrName>
                                        </p:attrNameLst>
                                      </p:cBhvr>
                                      <p:to>
                                        <p:strVal val="visible"/>
                                      </p:to>
                                    </p:set>
                                    <p:anim calcmode="lin" valueType="num">
                                      <p:cBhvr additive="base">
                                        <p:cTn id="62"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 calcmode="lin" valueType="num">
                                      <p:cBhvr additive="base">
                                        <p:cTn id="66"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6">
                                            <p:txEl>
                                              <p:pRg st="16" end="16"/>
                                            </p:txEl>
                                          </p:spTgt>
                                        </p:tgtEl>
                                        <p:attrNameLst>
                                          <p:attrName>style.visibility</p:attrName>
                                        </p:attrNameLst>
                                      </p:cBhvr>
                                      <p:to>
                                        <p:strVal val="visible"/>
                                      </p:to>
                                    </p:set>
                                    <p:anim calcmode="lin" valueType="num">
                                      <p:cBhvr additive="base">
                                        <p:cTn id="72"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16" end="16"/>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 calcmode="lin" valueType="num">
                                      <p:cBhvr additive="base">
                                        <p:cTn id="76"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Marketing the App: External steps</a:t>
            </a:r>
            <a:endParaRPr lang="en-US" sz="4400" dirty="0"/>
          </a:p>
        </p:txBody>
      </p:sp>
      <p:sp>
        <p:nvSpPr>
          <p:cNvPr id="6" name="Text Placeholder 2"/>
          <p:cNvSpPr>
            <a:spLocks noGrp="1"/>
          </p:cNvSpPr>
          <p:nvPr>
            <p:ph type="body" sz="quarter" idx="4294967295"/>
          </p:nvPr>
        </p:nvSpPr>
        <p:spPr>
          <a:xfrm>
            <a:off x="1538772" y="1512802"/>
            <a:ext cx="10530247" cy="4596450"/>
          </a:xfrm>
          <a:prstGeom prst="rect">
            <a:avLst/>
          </a:prstGeom>
        </p:spPr>
        <p:txBody>
          <a:bodyPr/>
          <a:lstStyle/>
          <a:p>
            <a:pPr marL="504114" indent="-504114">
              <a:buFont typeface="+mj-lt"/>
              <a:buAutoNum type="arabicPeriod"/>
            </a:pPr>
            <a:r>
              <a:rPr lang="en-US" sz="2400" b="1" dirty="0"/>
              <a:t>Use free / cheap outreach: email marketing, blogs, social media, community </a:t>
            </a:r>
            <a:r>
              <a:rPr lang="en-US" sz="2400" b="1" dirty="0" smtClean="0"/>
              <a:t>pages</a:t>
            </a:r>
            <a:endParaRPr lang="en-US" sz="2400" b="1" dirty="0"/>
          </a:p>
          <a:p>
            <a:pPr marL="970887" lvl="3" indent="-504114">
              <a:buFont typeface="Arial" panose="020B0604020202020204" pitchFamily="34" charset="0"/>
              <a:buChar char="•"/>
            </a:pPr>
            <a:r>
              <a:rPr lang="en-US" sz="1400" dirty="0"/>
              <a:t>LinkedIn, Twitter, Facebook </a:t>
            </a:r>
          </a:p>
          <a:p>
            <a:pPr marL="970887" lvl="3" indent="-504114">
              <a:buFont typeface="Arial" panose="020B0604020202020204" pitchFamily="34" charset="0"/>
              <a:buChar char="•"/>
            </a:pPr>
            <a:r>
              <a:rPr lang="en-US" sz="1400" dirty="0" smtClean="0"/>
              <a:t>Look </a:t>
            </a:r>
            <a:r>
              <a:rPr lang="en-US" sz="1400" dirty="0"/>
              <a:t>for ways to encourage viral adoption – free pilots at a few leading </a:t>
            </a:r>
            <a:r>
              <a:rPr lang="en-US" sz="1400" dirty="0" smtClean="0"/>
              <a:t>customers in </a:t>
            </a:r>
            <a:r>
              <a:rPr lang="en-US" sz="1400" dirty="0"/>
              <a:t>exchange for public support</a:t>
            </a:r>
          </a:p>
          <a:p>
            <a:pPr marL="970887" lvl="3" indent="-504114">
              <a:buFont typeface="Arial" panose="020B0604020202020204" pitchFamily="34" charset="0"/>
              <a:buChar char="•"/>
            </a:pPr>
            <a:r>
              <a:rPr lang="en-US" sz="1400" dirty="0" smtClean="0"/>
              <a:t>Encourage </a:t>
            </a:r>
            <a:r>
              <a:rPr lang="en-US" sz="1400" dirty="0"/>
              <a:t>customers to blog about or review your app in exchange for longer trial</a:t>
            </a:r>
          </a:p>
          <a:p>
            <a:pPr marL="504114" indent="-504114">
              <a:buFont typeface="+mj-lt"/>
              <a:buAutoNum type="arabicPeriod"/>
            </a:pPr>
            <a:r>
              <a:rPr lang="en-US" sz="2400" b="1" dirty="0" smtClean="0"/>
              <a:t>Look </a:t>
            </a:r>
            <a:r>
              <a:rPr lang="en-US" sz="2400" b="1" dirty="0"/>
              <a:t>for free press coverage (in trade publications, etc.)</a:t>
            </a:r>
          </a:p>
          <a:p>
            <a:pPr marL="504114" indent="-504114">
              <a:buFont typeface="+mj-lt"/>
              <a:buAutoNum type="arabicPeriod"/>
            </a:pPr>
            <a:r>
              <a:rPr lang="en-US" sz="2400" b="1" dirty="0"/>
              <a:t>Think about the upsell path to a paid / customizable version</a:t>
            </a:r>
          </a:p>
          <a:p>
            <a:pPr marL="504114" indent="-504114">
              <a:buFont typeface="+mj-lt"/>
              <a:buAutoNum type="arabicPeriod"/>
            </a:pPr>
            <a:r>
              <a:rPr lang="en-US" sz="2400" b="1" dirty="0"/>
              <a:t>Listen closely to reviews and feedback, and improve app in response</a:t>
            </a:r>
          </a:p>
          <a:p>
            <a:pPr marL="504114" indent="-504114">
              <a:buFont typeface="+mj-lt"/>
              <a:buAutoNum type="arabicPeriod"/>
            </a:pPr>
            <a:r>
              <a:rPr lang="en-US" sz="2400" b="1" dirty="0"/>
              <a:t>Get video testimonials from </a:t>
            </a:r>
            <a:r>
              <a:rPr lang="en-US" sz="2400" b="1" dirty="0" smtClean="0"/>
              <a:t>early </a:t>
            </a:r>
            <a:r>
              <a:rPr lang="en-US" sz="2400" b="1" dirty="0"/>
              <a:t>customers and feature prominently</a:t>
            </a:r>
          </a:p>
          <a:p>
            <a:pPr marL="504114" indent="-504114">
              <a:buFont typeface="+mj-lt"/>
              <a:buAutoNum type="arabicPeriod"/>
            </a:pPr>
            <a:r>
              <a:rPr lang="en-US" sz="2400" b="1" dirty="0" smtClean="0"/>
              <a:t>Consider </a:t>
            </a:r>
            <a:r>
              <a:rPr lang="en-US" sz="2400" b="1" dirty="0"/>
              <a:t>a “suite” of apps; market them as a broader solution</a:t>
            </a:r>
          </a:p>
          <a:p>
            <a:pPr marL="504114" indent="-504114">
              <a:buFont typeface="+mj-lt"/>
              <a:buAutoNum type="arabicPeriod"/>
            </a:pPr>
            <a:r>
              <a:rPr lang="en-US" sz="2400" b="1" dirty="0"/>
              <a:t>Once the user is hooked, consider charging for support</a:t>
            </a:r>
          </a:p>
          <a:p>
            <a:pPr marL="504114" indent="-504114">
              <a:buFont typeface="+mj-lt"/>
              <a:buAutoNum type="arabicPeriod"/>
            </a:pPr>
            <a:r>
              <a:rPr lang="en-US" sz="2400" b="1" dirty="0"/>
              <a:t>Look for a distributor / reseller if that is feasible</a:t>
            </a:r>
          </a:p>
          <a:p>
            <a:endParaRPr lang="en-US" sz="2352" b="1" dirty="0"/>
          </a:p>
        </p:txBody>
      </p:sp>
      <p:graphicFrame>
        <p:nvGraphicFramePr>
          <p:cNvPr id="8" name="Diagram 7"/>
          <p:cNvGraphicFramePr/>
          <p:nvPr>
            <p:extLst>
              <p:ext uri="{D42A27DB-BD31-4B8C-83A1-F6EECF244321}">
                <p14:modId xmlns:p14="http://schemas.microsoft.com/office/powerpoint/2010/main" val="3802978484"/>
              </p:ext>
            </p:extLst>
          </p:nvPr>
        </p:nvGraphicFramePr>
        <p:xfrm>
          <a:off x="313770" y="1388272"/>
          <a:ext cx="1225002" cy="4276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40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additive="base">
                                        <p:cTn id="5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 calcmode="lin" valueType="num">
                                      <p:cBhvr additive="base">
                                        <p:cTn id="6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The most powerful marketing of all: In-app</a:t>
            </a:r>
            <a:endParaRPr lang="en-US" sz="4800" dirty="0"/>
          </a:p>
        </p:txBody>
      </p:sp>
      <p:sp>
        <p:nvSpPr>
          <p:cNvPr id="3" name="Text Placeholder 2"/>
          <p:cNvSpPr>
            <a:spLocks noGrp="1"/>
          </p:cNvSpPr>
          <p:nvPr>
            <p:ph type="body" sz="quarter" idx="10"/>
          </p:nvPr>
        </p:nvSpPr>
        <p:spPr>
          <a:xfrm>
            <a:off x="519113" y="1265944"/>
            <a:ext cx="11149012" cy="1896980"/>
          </a:xfrm>
        </p:spPr>
        <p:txBody>
          <a:bodyPr/>
          <a:lstStyle/>
          <a:p>
            <a:r>
              <a:rPr lang="en-US" sz="2400" dirty="0" smtClean="0"/>
              <a:t>Embed marketing &amp; upsell tools in the app itself </a:t>
            </a:r>
          </a:p>
          <a:p>
            <a:endParaRPr lang="en-US" sz="1200" dirty="0" smtClean="0"/>
          </a:p>
          <a:p>
            <a:r>
              <a:rPr lang="en-US" sz="2400" dirty="0" smtClean="0"/>
              <a:t>Some of our leading partners have done so themselves – </a:t>
            </a:r>
            <a:r>
              <a:rPr lang="en-US" sz="2400" dirty="0" err="1" smtClean="0"/>
              <a:t>Nintex</a:t>
            </a:r>
            <a:r>
              <a:rPr lang="en-US" sz="2400" dirty="0" smtClean="0"/>
              <a:t> and Nimble, for example</a:t>
            </a:r>
          </a:p>
          <a:p>
            <a:endParaRPr lang="en-US" sz="1200" dirty="0"/>
          </a:p>
          <a:p>
            <a:r>
              <a:rPr lang="en-US" sz="2400" dirty="0" smtClean="0"/>
              <a:t>Now Office team has built a sample app that shows everyone how to do this!</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81386" y="3198724"/>
            <a:ext cx="3819942" cy="2691064"/>
          </a:xfrm>
          <a:prstGeom prst="rect">
            <a:avLst/>
          </a:prstGeom>
          <a:ln w="12700">
            <a:solidFill>
              <a:schemeClr val="bg1">
                <a:lumMod val="50000"/>
              </a:schemeClr>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618" y="3198724"/>
            <a:ext cx="4030096" cy="2817792"/>
          </a:xfrm>
          <a:prstGeom prst="rect">
            <a:avLst/>
          </a:prstGeom>
          <a:ln w="12700">
            <a:solidFill>
              <a:schemeClr val="bg1">
                <a:lumMod val="50000"/>
              </a:schemeClr>
            </a:solidFill>
          </a:ln>
        </p:spPr>
      </p:pic>
      <p:sp>
        <p:nvSpPr>
          <p:cNvPr id="7" name="TextBox 6"/>
          <p:cNvSpPr txBox="1"/>
          <p:nvPr/>
        </p:nvSpPr>
        <p:spPr>
          <a:xfrm>
            <a:off x="1129092" y="5953561"/>
            <a:ext cx="3724530" cy="430887"/>
          </a:xfrm>
          <a:prstGeom prst="rect">
            <a:avLst/>
          </a:prstGeom>
          <a:noFill/>
        </p:spPr>
        <p:txBody>
          <a:bodyPr wrap="square" lIns="0" tIns="0" rIns="0" bIns="0" rtlCol="0">
            <a:spAutoFit/>
          </a:bodyPr>
          <a:lstStyle/>
          <a:p>
            <a:r>
              <a:rPr lang="en-US" sz="1400" i="1" spc="-70" dirty="0" err="1" smtClean="0">
                <a:gradFill>
                  <a:gsLst>
                    <a:gs pos="2917">
                      <a:schemeClr val="bg2"/>
                    </a:gs>
                    <a:gs pos="95000">
                      <a:schemeClr val="bg2"/>
                    </a:gs>
                  </a:gsLst>
                  <a:lin ang="5400000" scaled="0"/>
                </a:gradFill>
              </a:rPr>
              <a:t>Nintex</a:t>
            </a:r>
            <a:r>
              <a:rPr lang="en-US" sz="1400" i="1" spc="-70" dirty="0" smtClean="0">
                <a:gradFill>
                  <a:gsLst>
                    <a:gs pos="2917">
                      <a:schemeClr val="bg2"/>
                    </a:gs>
                    <a:gs pos="95000">
                      <a:schemeClr val="bg2"/>
                    </a:gs>
                  </a:gsLst>
                  <a:lin ang="5400000" scaled="0"/>
                </a:gradFill>
              </a:rPr>
              <a:t> collects customer contact info at first run, then engages with customer during Trial</a:t>
            </a:r>
          </a:p>
        </p:txBody>
      </p:sp>
      <p:sp>
        <p:nvSpPr>
          <p:cNvPr id="8" name="TextBox 7"/>
          <p:cNvSpPr txBox="1"/>
          <p:nvPr/>
        </p:nvSpPr>
        <p:spPr>
          <a:xfrm>
            <a:off x="6093618" y="6059253"/>
            <a:ext cx="3724530" cy="430887"/>
          </a:xfrm>
          <a:prstGeom prst="rect">
            <a:avLst/>
          </a:prstGeom>
          <a:noFill/>
        </p:spPr>
        <p:txBody>
          <a:bodyPr wrap="square" lIns="0" tIns="0" rIns="0" bIns="0" rtlCol="0">
            <a:spAutoFit/>
          </a:bodyPr>
          <a:lstStyle/>
          <a:p>
            <a:r>
              <a:rPr lang="en-US" sz="1400" i="1" spc="-70" dirty="0" err="1" smtClean="0">
                <a:gradFill>
                  <a:gsLst>
                    <a:gs pos="2917">
                      <a:schemeClr val="bg2"/>
                    </a:gs>
                    <a:gs pos="95000">
                      <a:schemeClr val="bg2"/>
                    </a:gs>
                  </a:gsLst>
                  <a:lin ang="5400000" scaled="0"/>
                </a:gradFill>
              </a:rPr>
              <a:t>Nintex</a:t>
            </a:r>
            <a:r>
              <a:rPr lang="en-US" sz="1400" i="1" spc="-70" dirty="0" smtClean="0">
                <a:gradFill>
                  <a:gsLst>
                    <a:gs pos="2917">
                      <a:schemeClr val="bg2"/>
                    </a:gs>
                    <a:gs pos="95000">
                      <a:schemeClr val="bg2"/>
                    </a:gs>
                  </a:gsLst>
                  <a:lin ang="5400000" scaled="0"/>
                </a:gradFill>
              </a:rPr>
              <a:t> calls out in-app purchase opportunities during signup, and also in the app ribbon itself</a:t>
            </a:r>
          </a:p>
        </p:txBody>
      </p:sp>
    </p:spTree>
    <p:extLst>
      <p:ext uri="{BB962C8B-B14F-4D97-AF65-F5344CB8AC3E}">
        <p14:creationId xmlns:p14="http://schemas.microsoft.com/office/powerpoint/2010/main" val="36504328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15636" y="4771506"/>
            <a:ext cx="10720676" cy="1604356"/>
          </a:xfrm>
        </p:spPr>
        <p:txBody>
          <a:bodyPr/>
          <a:lstStyle/>
          <a:p>
            <a:r>
              <a:rPr lang="en-US" b="0" dirty="0" smtClean="0"/>
              <a:t>Adding license checks to your app</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797737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24701" y="1905492"/>
            <a:ext cx="7346043" cy="2724878"/>
          </a:xfrm>
        </p:spPr>
        <p:txBody>
          <a:bodyPr/>
          <a:lstStyle/>
          <a:p>
            <a:pPr>
              <a:spcBef>
                <a:spcPts val="2399"/>
              </a:spcBef>
            </a:pPr>
            <a:r>
              <a:rPr lang="en-US" dirty="0" smtClean="0">
                <a:gradFill>
                  <a:gsLst>
                    <a:gs pos="100000">
                      <a:schemeClr val="bg2"/>
                    </a:gs>
                    <a:gs pos="0">
                      <a:schemeClr val="bg2"/>
                    </a:gs>
                  </a:gsLst>
                  <a:lin ang="5400000" scaled="0"/>
                </a:gradFill>
              </a:rPr>
              <a:t>Think Like a Marketer</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Demo: Add license checks to your app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477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451" y="5094687"/>
            <a:ext cx="11944412" cy="618703"/>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gr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E-mail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78944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latin typeface="Segoe UI"/>
                  <a:hlinkClick r:id="rId3"/>
                </a:rPr>
                <a:t>https://www.yammer.com/itpronetwork</a:t>
              </a:r>
              <a:r>
                <a:rPr lang="en-US" sz="1763"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rgbClr val="404040"/>
                    </a:solidFill>
                    <a:latin typeface="Segoe UI"/>
                    <a:hlinkClick r:id="rId4"/>
                  </a:rPr>
                  <a:t>@</a:t>
                </a:r>
                <a:r>
                  <a:rPr lang="en-US" sz="1763" dirty="0" err="1">
                    <a:solidFill>
                      <a:srgbClr val="404040"/>
                    </a:solidFill>
                    <a:latin typeface="Segoe UI"/>
                    <a:hlinkClick r:id="rId4"/>
                  </a:rPr>
                  <a:t>OfficeDev</a:t>
                </a:r>
                <a:r>
                  <a:rPr lang="en-US" sz="1763"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r>
                <a:rPr lang="en-US" sz="1729" dirty="0">
                  <a:solidFill>
                    <a:srgbClr val="404040"/>
                  </a:solidFill>
                  <a:latin typeface="Segoe UI"/>
                </a:rPr>
                <a:t/>
              </a:r>
              <a:br>
                <a:rPr lang="en-US" sz="1729" dirty="0">
                  <a:solidFill>
                    <a:srgbClr val="404040"/>
                  </a:solidFill>
                  <a:latin typeface="Segoe UI"/>
                </a:rPr>
              </a:br>
              <a:r>
                <a:rPr lang="en-US" sz="1763" spc="-49" dirty="0">
                  <a:solidFill>
                    <a:srgbClr val="404040"/>
                  </a:solidFill>
                  <a:latin typeface="Segoe UI"/>
                  <a:hlinkClick r:id="rId7"/>
                </a:rPr>
                <a:t>http://</a:t>
              </a:r>
              <a:r>
                <a:rPr lang="en-US" sz="1763" dirty="0">
                  <a:solidFill>
                    <a:srgbClr val="404040"/>
                  </a:solidFill>
                  <a:latin typeface="Segoe UI"/>
                  <a:hlinkClick r:id="rId7"/>
                </a:rPr>
                <a:t>dev.office.com/podcasts</a:t>
              </a:r>
              <a:r>
                <a:rPr lang="en-US" sz="1763" spc="-49" dirty="0">
                  <a:solidFill>
                    <a:srgbClr val="404040"/>
                  </a:solidFill>
                  <a:latin typeface="Segoe UI"/>
                </a:rPr>
                <a:t> </a:t>
              </a:r>
            </a:p>
            <a:p>
              <a:pPr algn="ctr" defTabSz="895816">
                <a:defRPr/>
              </a:pPr>
              <a:endParaRPr lang="en-US" sz="1729" dirty="0">
                <a:solidFill>
                  <a:srgbClr val="404040"/>
                </a:solidFill>
                <a:latin typeface="Segoe UI"/>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latin typeface="Segoe UI"/>
                  <a:hlinkClick r:id="rId8"/>
                </a:rPr>
                <a:t>http://officespdev.uservoice.com/</a:t>
              </a:r>
              <a:r>
                <a:rPr lang="en-US" sz="1175" dirty="0">
                  <a:solidFill>
                    <a:srgbClr val="404040"/>
                  </a:solidFill>
                  <a:latin typeface="Segoe UI"/>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latin typeface="Segoe UI"/>
                  <a:hlinkClick r:id="rId9"/>
                </a:rPr>
                <a:t>http://aka.ms/O365DevShow</a:t>
              </a:r>
              <a:r>
                <a:rPr lang="en-US" sz="1371"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77" y="4819519"/>
            <a:ext cx="3705616" cy="156603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020" y="6385274"/>
            <a:ext cx="12228467"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14468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9742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Embedding Marketing in Your Code</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5</a:t>
            </a:r>
            <a:endParaRPr lang="en-US" dirty="0"/>
          </a:p>
        </p:txBody>
      </p:sp>
    </p:spTree>
    <p:extLst>
      <p:ext uri="{BB962C8B-B14F-4D97-AF65-F5344CB8AC3E}">
        <p14:creationId xmlns:p14="http://schemas.microsoft.com/office/powerpoint/2010/main" val="23206872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976498"/>
            <a:ext cx="7479889" cy="3719070"/>
          </a:xfrm>
        </p:spPr>
        <p:txBody>
          <a:bodyPr/>
          <a:lstStyle/>
          <a:p>
            <a:pPr>
              <a:spcBef>
                <a:spcPts val="2399"/>
              </a:spcBef>
            </a:pPr>
            <a:r>
              <a:rPr lang="en-US" dirty="0" smtClean="0">
                <a:gradFill>
                  <a:gsLst>
                    <a:gs pos="100000">
                      <a:schemeClr val="bg2"/>
                    </a:gs>
                    <a:gs pos="0">
                      <a:schemeClr val="bg2"/>
                    </a:gs>
                  </a:gsLst>
                  <a:lin ang="5400000" scaled="0"/>
                </a:gradFill>
              </a:rPr>
              <a:t>Think Like a Marketer</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Demo: Add License Checks to Your App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038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Tree>
    <p:extLst>
      <p:ext uri="{BB962C8B-B14F-4D97-AF65-F5344CB8AC3E}">
        <p14:creationId xmlns:p14="http://schemas.microsoft.com/office/powerpoint/2010/main" val="3076545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Your App: Think Like a Marketer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338605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Your App is your Calling Card to New Customers</a:t>
            </a:r>
            <a:endParaRPr lang="en-US" sz="4400" dirty="0"/>
          </a:p>
        </p:txBody>
      </p:sp>
      <p:sp>
        <p:nvSpPr>
          <p:cNvPr id="9" name="Text Placeholder 2"/>
          <p:cNvSpPr>
            <a:spLocks noGrp="1"/>
          </p:cNvSpPr>
          <p:nvPr>
            <p:ph type="body" sz="quarter" idx="4294967295"/>
          </p:nvPr>
        </p:nvSpPr>
        <p:spPr>
          <a:xfrm>
            <a:off x="425021" y="1602931"/>
            <a:ext cx="11647709" cy="4351060"/>
          </a:xfrm>
          <a:prstGeom prst="rect">
            <a:avLst/>
          </a:prstGeom>
        </p:spPr>
        <p:txBody>
          <a:bodyPr/>
          <a:lstStyle/>
          <a:p>
            <a:pPr marL="504114" indent="-504114">
              <a:buFont typeface="Arial" panose="020B0604020202020204" pitchFamily="34" charset="0"/>
              <a:buChar char="•"/>
            </a:pPr>
            <a:r>
              <a:rPr lang="en-US" sz="2400" b="1" dirty="0">
                <a:solidFill>
                  <a:schemeClr val="bg1">
                    <a:lumMod val="50000"/>
                  </a:schemeClr>
                </a:solidFill>
              </a:rPr>
              <a:t>P</a:t>
            </a:r>
            <a:r>
              <a:rPr lang="en-US" sz="2400" b="1" dirty="0" smtClean="0">
                <a:solidFill>
                  <a:schemeClr val="bg1">
                    <a:lumMod val="50000"/>
                  </a:schemeClr>
                </a:solidFill>
              </a:rPr>
              <a:t>rospects may not know you; your Store listing must reassure &amp; intrigue them</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Create a professional, visually appealing and easy to use End to End experience in the Store</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Many customers will want to ‘kick the tires’ first</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A Free and (especially) a Trial version is key to filling the top of your prospect funnel</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For larger developers, direct commerce on the Office Store should not be the </a:t>
            </a:r>
            <a:r>
              <a:rPr lang="en-US" sz="2400" b="1" u="sng" dirty="0" smtClean="0">
                <a:solidFill>
                  <a:schemeClr val="bg1">
                    <a:lumMod val="50000"/>
                  </a:schemeClr>
                </a:solidFill>
              </a:rPr>
              <a:t>only</a:t>
            </a:r>
            <a:r>
              <a:rPr lang="en-US" sz="2400" b="1" dirty="0" smtClean="0">
                <a:solidFill>
                  <a:schemeClr val="bg1">
                    <a:lumMod val="50000"/>
                  </a:schemeClr>
                </a:solidFill>
              </a:rPr>
              <a:t> strategy</a:t>
            </a:r>
          </a:p>
          <a:p>
            <a:pPr marL="0" indent="0">
              <a:buNone/>
            </a:pPr>
            <a:r>
              <a:rPr lang="en-US" sz="1800" dirty="0" smtClean="0">
                <a:solidFill>
                  <a:schemeClr val="bg1">
                    <a:lumMod val="50000"/>
                  </a:schemeClr>
                </a:solidFill>
              </a:rPr>
              <a:t>	Many developers have complex licensing models that the Store cannot yet accommodate</a:t>
            </a:r>
          </a:p>
          <a:p>
            <a:pPr marL="0" indent="0">
              <a:buNone/>
            </a:pPr>
            <a:r>
              <a:rPr lang="en-US" sz="1800" dirty="0">
                <a:solidFill>
                  <a:schemeClr val="bg1">
                    <a:lumMod val="50000"/>
                  </a:schemeClr>
                </a:solidFill>
              </a:rPr>
              <a:t>	</a:t>
            </a:r>
            <a:r>
              <a:rPr lang="en-US" sz="1800" dirty="0" smtClean="0">
                <a:solidFill>
                  <a:schemeClr val="bg1">
                    <a:lumMod val="50000"/>
                  </a:schemeClr>
                </a:solidFill>
              </a:rPr>
              <a:t>Instead, the Store generates leads and developers can close sales on their own commerce sites or via direct engagement</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Use </a:t>
            </a:r>
            <a:r>
              <a:rPr lang="en-US" sz="2400" b="1" dirty="0">
                <a:solidFill>
                  <a:schemeClr val="bg1">
                    <a:lumMod val="50000"/>
                  </a:schemeClr>
                </a:solidFill>
              </a:rPr>
              <a:t>T</a:t>
            </a:r>
            <a:r>
              <a:rPr lang="en-US" sz="2400" b="1" dirty="0" smtClean="0">
                <a:solidFill>
                  <a:schemeClr val="bg1">
                    <a:lumMod val="50000"/>
                  </a:schemeClr>
                </a:solidFill>
              </a:rPr>
              <a:t>rials to engage and upsell the customer</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This module shows you how to do it!</a:t>
            </a:r>
            <a:endParaRPr lang="en-US" sz="1800" dirty="0">
              <a:solidFill>
                <a:schemeClr val="bg1">
                  <a:lumMod val="50000"/>
                </a:schemeClr>
              </a:solidFill>
            </a:endParaRPr>
          </a:p>
        </p:txBody>
      </p:sp>
    </p:spTree>
    <p:extLst>
      <p:ext uri="{BB962C8B-B14F-4D97-AF65-F5344CB8AC3E}">
        <p14:creationId xmlns:p14="http://schemas.microsoft.com/office/powerpoint/2010/main" val="2630369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 calcmode="lin" valueType="num">
                                      <p:cBhvr additive="base">
                                        <p:cTn id="3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 calcmode="lin" valueType="num">
                                      <p:cBhvr additive="base">
                                        <p:cTn id="4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anim calcmode="lin" valueType="num">
                                      <p:cBhvr additive="base">
                                        <p:cTn id="45"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Standing Out in the Store</a:t>
            </a:r>
            <a:endParaRPr lang="en-US" sz="4400" dirty="0"/>
          </a:p>
        </p:txBody>
      </p:sp>
      <p:sp>
        <p:nvSpPr>
          <p:cNvPr id="5" name="Text Placeholder 2"/>
          <p:cNvSpPr>
            <a:spLocks noGrp="1"/>
          </p:cNvSpPr>
          <p:nvPr>
            <p:ph type="body" sz="quarter" idx="4294967295"/>
          </p:nvPr>
        </p:nvSpPr>
        <p:spPr>
          <a:xfrm>
            <a:off x="519111" y="1332570"/>
            <a:ext cx="9484430" cy="4808265"/>
          </a:xfrm>
          <a:prstGeom prst="rect">
            <a:avLst/>
          </a:prstGeom>
        </p:spPr>
        <p:txBody>
          <a:bodyPr/>
          <a:lstStyle/>
          <a:p>
            <a:pPr marL="504114" indent="-504114">
              <a:buFont typeface="+mj-lt"/>
              <a:buAutoNum type="arabicPeriod"/>
            </a:pPr>
            <a:r>
              <a:rPr lang="en-US" sz="2744" b="1" dirty="0">
                <a:solidFill>
                  <a:schemeClr val="bg1">
                    <a:lumMod val="50000"/>
                  </a:schemeClr>
                </a:solidFill>
              </a:rPr>
              <a:t>Professional appearance matters! </a:t>
            </a:r>
          </a:p>
          <a:p>
            <a:pPr marL="0" indent="0">
              <a:buNone/>
            </a:pPr>
            <a:r>
              <a:rPr lang="en-US" sz="1960" dirty="0">
                <a:solidFill>
                  <a:schemeClr val="bg1">
                    <a:lumMod val="50000"/>
                  </a:schemeClr>
                </a:solidFill>
              </a:rPr>
              <a:t>	Logo, appealing UI, harmonious colors, clear/concise message, localized metadata</a:t>
            </a:r>
          </a:p>
          <a:p>
            <a:pPr marL="504114" indent="-504114">
              <a:buFont typeface="+mj-lt"/>
              <a:buAutoNum type="arabicPeriod" startAt="2"/>
            </a:pPr>
            <a:r>
              <a:rPr lang="en-US" sz="2744" b="1" dirty="0">
                <a:solidFill>
                  <a:schemeClr val="bg1">
                    <a:lumMod val="50000"/>
                  </a:schemeClr>
                </a:solidFill>
              </a:rPr>
              <a:t>Visuals are especially critical</a:t>
            </a:r>
          </a:p>
          <a:p>
            <a:pPr marL="0" indent="0">
              <a:buNone/>
            </a:pPr>
            <a:r>
              <a:rPr lang="en-US" sz="1960" dirty="0">
                <a:solidFill>
                  <a:schemeClr val="bg1">
                    <a:lumMod val="50000"/>
                  </a:schemeClr>
                </a:solidFill>
              </a:rPr>
              <a:t>	Quality screen shots, links to videos, compliant ads (if any)</a:t>
            </a:r>
          </a:p>
          <a:p>
            <a:pPr marL="504114" indent="-504114">
              <a:buFont typeface="+mj-lt"/>
              <a:buAutoNum type="arabicPeriod" startAt="3"/>
            </a:pPr>
            <a:r>
              <a:rPr lang="en-US" sz="2744" b="1" dirty="0">
                <a:solidFill>
                  <a:schemeClr val="bg1">
                    <a:lumMod val="50000"/>
                  </a:schemeClr>
                </a:solidFill>
              </a:rPr>
              <a:t>Create Trust</a:t>
            </a:r>
          </a:p>
          <a:p>
            <a:pPr marL="0" indent="0">
              <a:buNone/>
            </a:pPr>
            <a:r>
              <a:rPr lang="en-US" sz="1960" dirty="0">
                <a:solidFill>
                  <a:schemeClr val="bg1">
                    <a:lumMod val="50000"/>
                  </a:schemeClr>
                </a:solidFill>
              </a:rPr>
              <a:t>	Free/Trial versions, Reviews, Contact Info, Privacy Statement, Support statement	</a:t>
            </a:r>
          </a:p>
          <a:p>
            <a:pPr marL="504114" indent="-504114">
              <a:buFont typeface="+mj-lt"/>
              <a:buAutoNum type="arabicPeriod" startAt="4"/>
            </a:pPr>
            <a:r>
              <a:rPr lang="en-US" sz="2744" b="1" dirty="0">
                <a:solidFill>
                  <a:schemeClr val="bg1">
                    <a:lumMod val="50000"/>
                  </a:schemeClr>
                </a:solidFill>
              </a:rPr>
              <a:t>Avoid the Bad Stuff (see App Validation list)</a:t>
            </a:r>
          </a:p>
          <a:p>
            <a:pPr marL="504114" indent="-504114">
              <a:buFont typeface="+mj-lt"/>
              <a:buAutoNum type="arabicPeriod" startAt="4"/>
            </a:pPr>
            <a:r>
              <a:rPr lang="en-US" sz="2744" b="1" dirty="0">
                <a:solidFill>
                  <a:schemeClr val="bg1">
                    <a:lumMod val="50000"/>
                  </a:schemeClr>
                </a:solidFill>
              </a:rPr>
              <a:t>Stick to intuitive UI and interaction model</a:t>
            </a:r>
          </a:p>
          <a:p>
            <a:pPr marL="0" indent="0">
              <a:buNone/>
            </a:pPr>
            <a:r>
              <a:rPr lang="en-US" sz="2000" dirty="0">
                <a:solidFill>
                  <a:schemeClr val="bg1">
                    <a:lumMod val="50000"/>
                  </a:schemeClr>
                </a:solidFill>
              </a:rPr>
              <a:t>	</a:t>
            </a:r>
            <a:r>
              <a:rPr lang="en-US" sz="1960" dirty="0">
                <a:solidFill>
                  <a:schemeClr val="bg1">
                    <a:lumMod val="50000"/>
                  </a:schemeClr>
                </a:solidFill>
              </a:rPr>
              <a:t>Don’t </a:t>
            </a:r>
            <a:r>
              <a:rPr lang="en-US" sz="1960" dirty="0" smtClean="0">
                <a:solidFill>
                  <a:schemeClr val="bg1">
                    <a:lumMod val="50000"/>
                  </a:schemeClr>
                </a:solidFill>
              </a:rPr>
              <a:t>neglect to </a:t>
            </a:r>
            <a:r>
              <a:rPr lang="en-US" sz="1960" dirty="0">
                <a:solidFill>
                  <a:schemeClr val="bg1">
                    <a:lumMod val="50000"/>
                  </a:schemeClr>
                </a:solidFill>
              </a:rPr>
              <a:t>design for touch</a:t>
            </a:r>
          </a:p>
          <a:p>
            <a:pPr marL="504114" indent="-504114">
              <a:buFont typeface="+mj-lt"/>
              <a:buAutoNum type="arabicPeriod" startAt="6"/>
            </a:pPr>
            <a:r>
              <a:rPr lang="en-US" sz="2744" b="1" dirty="0">
                <a:solidFill>
                  <a:schemeClr val="bg1">
                    <a:lumMod val="50000"/>
                  </a:schemeClr>
                </a:solidFill>
              </a:rPr>
              <a:t>You’re not done when the App is in the Store</a:t>
            </a:r>
          </a:p>
          <a:p>
            <a:pPr marL="0" indent="0">
              <a:buNone/>
            </a:pPr>
            <a:r>
              <a:rPr lang="en-US" sz="1960" dirty="0">
                <a:solidFill>
                  <a:schemeClr val="bg1">
                    <a:lumMod val="50000"/>
                  </a:schemeClr>
                </a:solidFill>
              </a:rPr>
              <a:t>	Outbound marketing, partner channel</a:t>
            </a:r>
          </a:p>
        </p:txBody>
      </p:sp>
    </p:spTree>
    <p:extLst>
      <p:ext uri="{BB962C8B-B14F-4D97-AF65-F5344CB8AC3E}">
        <p14:creationId xmlns:p14="http://schemas.microsoft.com/office/powerpoint/2010/main" val="3676434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 calcmode="lin" valueType="num">
                                      <p:cBhvr additive="base">
                                        <p:cTn id="5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Build a Great Store Listing</a:t>
            </a:r>
            <a:endParaRPr lang="en-US" sz="4400" dirty="0"/>
          </a:p>
        </p:txBody>
      </p:sp>
      <p:sp>
        <p:nvSpPr>
          <p:cNvPr id="6" name="Text Placeholder 2"/>
          <p:cNvSpPr>
            <a:spLocks noGrp="1"/>
          </p:cNvSpPr>
          <p:nvPr>
            <p:ph type="body" sz="quarter" idx="4294967295"/>
          </p:nvPr>
        </p:nvSpPr>
        <p:spPr>
          <a:xfrm>
            <a:off x="801043" y="1190796"/>
            <a:ext cx="6950762" cy="5091814"/>
          </a:xfrm>
          <a:prstGeom prst="rect">
            <a:avLst/>
          </a:prstGeom>
        </p:spPr>
        <p:txBody>
          <a:bodyPr/>
          <a:lstStyle/>
          <a:p>
            <a:pPr marL="504114" indent="-504114">
              <a:buFont typeface="+mj-lt"/>
              <a:buAutoNum type="arabicPeriod"/>
            </a:pPr>
            <a:r>
              <a:rPr lang="en-US" sz="2400" b="1" dirty="0" smtClean="0">
                <a:solidFill>
                  <a:schemeClr val="bg1">
                    <a:lumMod val="50000"/>
                  </a:schemeClr>
                </a:solidFill>
              </a:rPr>
              <a:t>Logos: good vs. bad</a:t>
            </a:r>
            <a:endParaRPr lang="en-US" sz="2400" b="1" dirty="0">
              <a:solidFill>
                <a:schemeClr val="bg1">
                  <a:lumMod val="50000"/>
                </a:schemeClr>
              </a:solidFill>
            </a:endParaRPr>
          </a:p>
          <a:p>
            <a:pPr marL="970887" lvl="3" indent="-504114">
              <a:buFont typeface="Arial" panose="020B0604020202020204" pitchFamily="34" charset="0"/>
              <a:buChar char="•"/>
            </a:pPr>
            <a:r>
              <a:rPr lang="en-US" sz="1600" dirty="0">
                <a:solidFill>
                  <a:schemeClr val="bg1">
                    <a:lumMod val="50000"/>
                  </a:schemeClr>
                </a:solidFill>
              </a:rPr>
              <a:t>Pick one that conveys what the app is about</a:t>
            </a:r>
          </a:p>
          <a:p>
            <a:pPr marL="970887" lvl="3" indent="-504114">
              <a:buFont typeface="Arial" panose="020B0604020202020204" pitchFamily="34" charset="0"/>
              <a:buChar char="•"/>
            </a:pPr>
            <a:r>
              <a:rPr lang="en-US" sz="1600" dirty="0">
                <a:solidFill>
                  <a:schemeClr val="bg1">
                    <a:lumMod val="50000"/>
                  </a:schemeClr>
                </a:solidFill>
              </a:rPr>
              <a:t>Avoid text-heavy logos </a:t>
            </a:r>
            <a:r>
              <a:rPr lang="en-US" sz="1600" dirty="0" smtClean="0">
                <a:solidFill>
                  <a:schemeClr val="bg1">
                    <a:lumMod val="50000"/>
                  </a:schemeClr>
                </a:solidFill>
              </a:rPr>
              <a:t>– can </a:t>
            </a:r>
            <a:r>
              <a:rPr lang="en-US" sz="1600" dirty="0">
                <a:solidFill>
                  <a:schemeClr val="bg1">
                    <a:lumMod val="50000"/>
                  </a:schemeClr>
                </a:solidFill>
              </a:rPr>
              <a:t>alias (jagged) in raster </a:t>
            </a:r>
            <a:r>
              <a:rPr lang="en-US" sz="1600" dirty="0" smtClean="0">
                <a:solidFill>
                  <a:schemeClr val="bg1">
                    <a:lumMod val="50000"/>
                  </a:schemeClr>
                </a:solidFill>
              </a:rPr>
              <a:t>files</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a:pPr>
            <a:r>
              <a:rPr lang="en-US" sz="2400" b="1" dirty="0" smtClean="0">
                <a:solidFill>
                  <a:schemeClr val="bg1">
                    <a:lumMod val="50000"/>
                  </a:schemeClr>
                </a:solidFill>
              </a:rPr>
              <a:t>Appealing </a:t>
            </a:r>
            <a:r>
              <a:rPr lang="en-US" sz="2400" b="1" dirty="0">
                <a:solidFill>
                  <a:schemeClr val="bg1">
                    <a:lumMod val="50000"/>
                  </a:schemeClr>
                </a:solidFill>
              </a:rPr>
              <a:t>and intuitive UI</a:t>
            </a:r>
          </a:p>
          <a:p>
            <a:pPr marL="970887" lvl="3" indent="-504114">
              <a:buFont typeface="Arial" panose="020B0604020202020204" pitchFamily="34" charset="0"/>
              <a:buChar char="•"/>
            </a:pPr>
            <a:r>
              <a:rPr lang="en-US" sz="1600" dirty="0">
                <a:solidFill>
                  <a:schemeClr val="bg1">
                    <a:lumMod val="50000"/>
                  </a:schemeClr>
                </a:solidFill>
              </a:rPr>
              <a:t>Balanced visual elements, white space</a:t>
            </a:r>
          </a:p>
          <a:p>
            <a:pPr marL="970887" lvl="3" indent="-504114">
              <a:buFont typeface="Arial" panose="020B0604020202020204" pitchFamily="34" charset="0"/>
              <a:buChar char="•"/>
            </a:pPr>
            <a:r>
              <a:rPr lang="en-US" sz="1600" dirty="0">
                <a:solidFill>
                  <a:schemeClr val="bg1">
                    <a:lumMod val="50000"/>
                  </a:schemeClr>
                </a:solidFill>
              </a:rPr>
              <a:t>Leverage the familiar menus, button names &amp; workflow of </a:t>
            </a:r>
            <a:r>
              <a:rPr lang="en-US" sz="1600" dirty="0" smtClean="0">
                <a:solidFill>
                  <a:schemeClr val="bg1">
                    <a:lumMod val="50000"/>
                  </a:schemeClr>
                </a:solidFill>
              </a:rPr>
              <a:t>Office</a:t>
            </a:r>
            <a:endParaRPr lang="en-US" sz="1400" dirty="0">
              <a:solidFill>
                <a:schemeClr val="bg1">
                  <a:lumMod val="50000"/>
                </a:schemeClr>
              </a:solidFill>
            </a:endParaRPr>
          </a:p>
          <a:p>
            <a:pPr marL="970887" lvl="3" indent="-504114">
              <a:buFont typeface="Arial" panose="020B0604020202020204" pitchFamily="34" charset="0"/>
              <a:buChar char="•"/>
            </a:pPr>
            <a:r>
              <a:rPr lang="en-US" sz="1600" dirty="0" smtClean="0">
                <a:solidFill>
                  <a:schemeClr val="bg1">
                    <a:lumMod val="50000"/>
                  </a:schemeClr>
                </a:solidFill>
              </a:rPr>
              <a:t>Incorporate </a:t>
            </a:r>
            <a:r>
              <a:rPr lang="en-US" sz="1600" dirty="0">
                <a:solidFill>
                  <a:schemeClr val="bg1">
                    <a:lumMod val="50000"/>
                  </a:schemeClr>
                </a:solidFill>
              </a:rPr>
              <a:t>color of the Office application </a:t>
            </a:r>
            <a:r>
              <a:rPr lang="en-US" sz="1600" dirty="0" smtClean="0">
                <a:solidFill>
                  <a:schemeClr val="bg1">
                    <a:lumMod val="50000"/>
                  </a:schemeClr>
                </a:solidFill>
              </a:rPr>
              <a:t>your </a:t>
            </a:r>
            <a:r>
              <a:rPr lang="en-US" sz="1600" dirty="0">
                <a:solidFill>
                  <a:schemeClr val="bg1">
                    <a:lumMod val="50000"/>
                  </a:schemeClr>
                </a:solidFill>
              </a:rPr>
              <a:t>app works </a:t>
            </a:r>
            <a:r>
              <a:rPr lang="en-US" sz="1600" dirty="0" smtClean="0">
                <a:solidFill>
                  <a:schemeClr val="bg1">
                    <a:lumMod val="50000"/>
                  </a:schemeClr>
                </a:solidFill>
              </a:rPr>
              <a:t>with</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a:pPr>
            <a:r>
              <a:rPr lang="en-US" sz="2400" b="1" dirty="0">
                <a:solidFill>
                  <a:schemeClr val="bg1">
                    <a:lumMod val="50000"/>
                  </a:schemeClr>
                </a:solidFill>
              </a:rPr>
              <a:t>Concisely message your value prop</a:t>
            </a:r>
          </a:p>
          <a:p>
            <a:pPr marL="970887" lvl="3" indent="-504114">
              <a:buFont typeface="Arial" panose="020B0604020202020204" pitchFamily="34" charset="0"/>
              <a:buChar char="•"/>
            </a:pPr>
            <a:r>
              <a:rPr lang="en-US" sz="1600" dirty="0" smtClean="0">
                <a:solidFill>
                  <a:schemeClr val="bg1">
                    <a:lumMod val="50000"/>
                  </a:schemeClr>
                </a:solidFill>
              </a:rPr>
              <a:t>Title CLEARLY states app’s purpose (test w/ </a:t>
            </a:r>
            <a:r>
              <a:rPr lang="en-US" sz="1600" dirty="0">
                <a:solidFill>
                  <a:schemeClr val="bg1">
                    <a:lumMod val="50000"/>
                  </a:schemeClr>
                </a:solidFill>
              </a:rPr>
              <a:t>strangers</a:t>
            </a:r>
            <a:r>
              <a:rPr lang="en-US" sz="1600" dirty="0" smtClean="0">
                <a:solidFill>
                  <a:schemeClr val="bg1">
                    <a:lumMod val="50000"/>
                  </a:schemeClr>
                </a:solidFill>
              </a:rPr>
              <a:t>!)</a:t>
            </a:r>
            <a:endParaRPr lang="en-US" sz="1600" dirty="0">
              <a:solidFill>
                <a:schemeClr val="bg1">
                  <a:lumMod val="50000"/>
                </a:schemeClr>
              </a:solidFill>
            </a:endParaRPr>
          </a:p>
          <a:p>
            <a:pPr marL="970887" lvl="3" indent="-504114">
              <a:buFont typeface="Arial" panose="020B0604020202020204" pitchFamily="34" charset="0"/>
              <a:buChar char="•"/>
            </a:pPr>
            <a:r>
              <a:rPr lang="en-US" sz="1600" dirty="0">
                <a:solidFill>
                  <a:schemeClr val="bg1">
                    <a:lumMod val="50000"/>
                  </a:schemeClr>
                </a:solidFill>
              </a:rPr>
              <a:t>Unless </a:t>
            </a:r>
            <a:r>
              <a:rPr lang="en-US" sz="1600" dirty="0" smtClean="0">
                <a:solidFill>
                  <a:schemeClr val="bg1">
                    <a:lumMod val="50000"/>
                  </a:schemeClr>
                </a:solidFill>
              </a:rPr>
              <a:t>you’re </a:t>
            </a:r>
            <a:r>
              <a:rPr lang="en-US" sz="1600" dirty="0">
                <a:solidFill>
                  <a:schemeClr val="bg1">
                    <a:lumMod val="50000"/>
                  </a:schemeClr>
                </a:solidFill>
              </a:rPr>
              <a:t>a household name, connect your brand to </a:t>
            </a:r>
            <a:r>
              <a:rPr lang="en-US" sz="1600" dirty="0" smtClean="0">
                <a:solidFill>
                  <a:schemeClr val="bg1">
                    <a:lumMod val="50000"/>
                  </a:schemeClr>
                </a:solidFill>
              </a:rPr>
              <a:t>app </a:t>
            </a:r>
            <a:r>
              <a:rPr lang="en-US" sz="1600" dirty="0">
                <a:solidFill>
                  <a:schemeClr val="bg1">
                    <a:lumMod val="50000"/>
                  </a:schemeClr>
                </a:solidFill>
              </a:rPr>
              <a:t>name</a:t>
            </a:r>
          </a:p>
          <a:p>
            <a:pPr marL="970887" lvl="3" indent="-504114">
              <a:buFont typeface="Arial" panose="020B0604020202020204" pitchFamily="34" charset="0"/>
              <a:buChar char="•"/>
            </a:pPr>
            <a:r>
              <a:rPr lang="en-US" sz="1600" dirty="0">
                <a:solidFill>
                  <a:schemeClr val="bg1">
                    <a:lumMod val="50000"/>
                  </a:schemeClr>
                </a:solidFill>
              </a:rPr>
              <a:t>Short </a:t>
            </a:r>
            <a:r>
              <a:rPr lang="en-US" sz="1600" dirty="0" smtClean="0">
                <a:solidFill>
                  <a:schemeClr val="bg1">
                    <a:lumMod val="50000"/>
                  </a:schemeClr>
                </a:solidFill>
              </a:rPr>
              <a:t>Description says why you’re unique </a:t>
            </a:r>
            <a:r>
              <a:rPr lang="en-US" sz="1600" dirty="0">
                <a:solidFill>
                  <a:schemeClr val="bg1">
                    <a:lumMod val="50000"/>
                  </a:schemeClr>
                </a:solidFill>
              </a:rPr>
              <a:t>&amp; </a:t>
            </a:r>
            <a:r>
              <a:rPr lang="en-US" sz="1600" dirty="0" smtClean="0">
                <a:solidFill>
                  <a:schemeClr val="bg1">
                    <a:lumMod val="50000"/>
                  </a:schemeClr>
                </a:solidFill>
              </a:rPr>
              <a:t>BETTER</a:t>
            </a:r>
          </a:p>
          <a:p>
            <a:pPr marL="970887" lvl="3" indent="-504114">
              <a:buFont typeface="Arial" panose="020B0604020202020204" pitchFamily="34" charset="0"/>
              <a:buChar char="•"/>
            </a:pPr>
            <a:r>
              <a:rPr lang="en-US" sz="1600" dirty="0" smtClean="0">
                <a:solidFill>
                  <a:schemeClr val="bg1">
                    <a:lumMod val="50000"/>
                  </a:schemeClr>
                </a:solidFill>
              </a:rPr>
              <a:t>Long Description broken into bullets for easier consumption</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startAt="4"/>
            </a:pPr>
            <a:r>
              <a:rPr lang="en-US" sz="2400" b="1" dirty="0">
                <a:solidFill>
                  <a:schemeClr val="bg1">
                    <a:lumMod val="50000"/>
                  </a:schemeClr>
                </a:solidFill>
              </a:rPr>
              <a:t>Quality localized metadata</a:t>
            </a:r>
          </a:p>
          <a:p>
            <a:pPr marL="970887" lvl="3" indent="-504114">
              <a:buFont typeface="Arial" panose="020B0604020202020204" pitchFamily="34" charset="0"/>
              <a:buChar char="•"/>
            </a:pPr>
            <a:r>
              <a:rPr lang="en-US" sz="1600" dirty="0">
                <a:solidFill>
                  <a:schemeClr val="bg1">
                    <a:lumMod val="50000"/>
                  </a:schemeClr>
                </a:solidFill>
              </a:rPr>
              <a:t>Have a native speaker </a:t>
            </a:r>
            <a:r>
              <a:rPr lang="en-US" sz="1600" dirty="0" smtClean="0">
                <a:solidFill>
                  <a:schemeClr val="bg1">
                    <a:lumMod val="50000"/>
                  </a:schemeClr>
                </a:solidFill>
              </a:rPr>
              <a:t>help</a:t>
            </a:r>
            <a:r>
              <a:rPr lang="en-US" sz="1600" dirty="0" smtClean="0"/>
              <a:t>.</a:t>
            </a:r>
            <a:endParaRPr lang="en-US" sz="4400" dirty="0"/>
          </a:p>
        </p:txBody>
      </p:sp>
      <p:pic>
        <p:nvPicPr>
          <p:cNvPr id="2" name="Picture 1"/>
          <p:cNvPicPr>
            <a:picLocks noChangeAspect="1"/>
          </p:cNvPicPr>
          <p:nvPr/>
        </p:nvPicPr>
        <p:blipFill>
          <a:blip r:embed="rId2"/>
          <a:stretch>
            <a:fillRect/>
          </a:stretch>
        </p:blipFill>
        <p:spPr>
          <a:xfrm>
            <a:off x="8250635" y="1190796"/>
            <a:ext cx="3645724" cy="1591194"/>
          </a:xfrm>
          <a:prstGeom prst="rect">
            <a:avLst/>
          </a:prstGeom>
        </p:spPr>
      </p:pic>
      <p:sp>
        <p:nvSpPr>
          <p:cNvPr id="8" name="Rectangle 7"/>
          <p:cNvSpPr/>
          <p:nvPr/>
        </p:nvSpPr>
        <p:spPr>
          <a:xfrm>
            <a:off x="7907701" y="3736703"/>
            <a:ext cx="4331592" cy="2264210"/>
          </a:xfrm>
          <a:prstGeom prst="rect">
            <a:avLst/>
          </a:prstGeom>
        </p:spPr>
        <p:txBody>
          <a:bodyPr wrap="square">
            <a:spAutoFit/>
          </a:bodyPr>
          <a:lstStyle/>
          <a:p>
            <a:r>
              <a:rPr lang="en-US" sz="1764" i="1" dirty="0" smtClean="0">
                <a:solidFill>
                  <a:srgbClr val="C00000"/>
                </a:solidFill>
              </a:rPr>
              <a:t>Bad</a:t>
            </a:r>
            <a:r>
              <a:rPr lang="en-US" sz="1764" i="1" dirty="0"/>
              <a:t>: “The Contoso Budget Planner is a free Microsoft Excel Budget Task Pane App” </a:t>
            </a:r>
          </a:p>
          <a:p>
            <a:endParaRPr lang="en-US" sz="1764" i="1" dirty="0"/>
          </a:p>
          <a:p>
            <a:r>
              <a:rPr lang="en-US" sz="1764" i="1" dirty="0"/>
              <a:t>Better: “A tool for organizing and planning your household budgets”</a:t>
            </a:r>
          </a:p>
          <a:p>
            <a:endParaRPr lang="en-US" sz="1764" i="1" dirty="0"/>
          </a:p>
          <a:p>
            <a:r>
              <a:rPr lang="en-US" sz="1764" i="1" dirty="0">
                <a:solidFill>
                  <a:srgbClr val="00B050"/>
                </a:solidFill>
              </a:rPr>
              <a:t>Best</a:t>
            </a:r>
            <a:r>
              <a:rPr lang="en-US" sz="1764" i="1" dirty="0"/>
              <a:t>: “Understand and gain control of your household budget in minutes</a:t>
            </a:r>
            <a:r>
              <a:rPr lang="en-US" sz="1764" i="1" dirty="0" smtClean="0"/>
              <a:t>!”</a:t>
            </a:r>
            <a:endParaRPr lang="en-US" sz="1764" i="1" dirty="0"/>
          </a:p>
        </p:txBody>
      </p:sp>
    </p:spTree>
    <p:extLst>
      <p:ext uri="{BB962C8B-B14F-4D97-AF65-F5344CB8AC3E}">
        <p14:creationId xmlns:p14="http://schemas.microsoft.com/office/powerpoint/2010/main" val="4093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 calcmode="lin" valueType="num">
                                      <p:cBhvr additive="base">
                                        <p:cTn id="4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 calcmode="lin" valueType="num">
                                      <p:cBhvr additive="base">
                                        <p:cTn id="4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 calcmode="lin" valueType="num">
                                      <p:cBhvr additive="base">
                                        <p:cTn id="49"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 calcmode="lin" valueType="num">
                                      <p:cBhvr additive="base">
                                        <p:cTn id="5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 calcmode="lin" valueType="num">
                                      <p:cBhvr additive="base">
                                        <p:cTn id="57"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6">
                                            <p:txEl>
                                              <p:pRg st="15" end="15"/>
                                            </p:txEl>
                                          </p:spTgt>
                                        </p:tgtEl>
                                        <p:attrNameLst>
                                          <p:attrName>style.visibility</p:attrName>
                                        </p:attrNameLst>
                                      </p:cBhvr>
                                      <p:to>
                                        <p:strVal val="visible"/>
                                      </p:to>
                                    </p:set>
                                    <p:anim calcmode="lin" valueType="num">
                                      <p:cBhvr additive="base">
                                        <p:cTn id="72"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6">
                                            <p:txEl>
                                              <p:pRg st="16" end="16"/>
                                            </p:txEl>
                                          </p:spTgt>
                                        </p:tgtEl>
                                        <p:attrNameLst>
                                          <p:attrName>style.visibility</p:attrName>
                                        </p:attrNameLst>
                                      </p:cBhvr>
                                      <p:to>
                                        <p:strVal val="visible"/>
                                      </p:to>
                                    </p:set>
                                    <p:anim calcmode="lin" valueType="num">
                                      <p:cBhvr additive="base">
                                        <p:cTn id="76"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800" dirty="0" smtClean="0"/>
              <a:t>Visuals</a:t>
            </a:r>
            <a:endParaRPr lang="en-US" sz="4800" dirty="0"/>
          </a:p>
        </p:txBody>
      </p:sp>
      <p:sp>
        <p:nvSpPr>
          <p:cNvPr id="9" name="Text Placeholder 2"/>
          <p:cNvSpPr>
            <a:spLocks noGrp="1"/>
          </p:cNvSpPr>
          <p:nvPr>
            <p:ph type="body" sz="quarter" idx="4294967295"/>
          </p:nvPr>
        </p:nvSpPr>
        <p:spPr>
          <a:xfrm>
            <a:off x="519111" y="1412569"/>
            <a:ext cx="6437399" cy="3037593"/>
          </a:xfrm>
          <a:prstGeom prst="rect">
            <a:avLst/>
          </a:prstGeom>
        </p:spPr>
        <p:txBody>
          <a:bodyPr/>
          <a:lstStyle/>
          <a:p>
            <a:pPr marL="504114" indent="-504114">
              <a:buFont typeface="+mj-lt"/>
              <a:buAutoNum type="arabicPeriod"/>
            </a:pPr>
            <a:r>
              <a:rPr lang="en-US" sz="2800" b="1" dirty="0"/>
              <a:t>Lots of good screen shots!</a:t>
            </a:r>
          </a:p>
          <a:p>
            <a:pPr marL="970887" lvl="3" indent="-504114">
              <a:buFont typeface="Arial" panose="020B0604020202020204" pitchFamily="34" charset="0"/>
              <a:buChar char="•"/>
            </a:pPr>
            <a:r>
              <a:rPr lang="en-US" sz="1400" dirty="0" smtClean="0"/>
              <a:t>Highlight core </a:t>
            </a:r>
            <a:r>
              <a:rPr lang="en-US" sz="1400" dirty="0"/>
              <a:t>features in your app, not too much of Office</a:t>
            </a:r>
          </a:p>
          <a:p>
            <a:pPr marL="970887" lvl="3" indent="-504114">
              <a:buFont typeface="Arial" panose="020B0604020202020204" pitchFamily="34" charset="0"/>
              <a:buChar char="•"/>
            </a:pPr>
            <a:r>
              <a:rPr lang="en-US" sz="1400" dirty="0"/>
              <a:t>Use compelling </a:t>
            </a:r>
            <a:r>
              <a:rPr lang="en-US" sz="1400" dirty="0" smtClean="0"/>
              <a:t>sample data </a:t>
            </a:r>
            <a:r>
              <a:rPr lang="en-US" sz="1400" dirty="0"/>
              <a:t>to showcase app </a:t>
            </a:r>
            <a:r>
              <a:rPr lang="en-US" sz="1400" dirty="0" smtClean="0"/>
              <a:t>functions</a:t>
            </a:r>
            <a:endParaRPr lang="en-US" sz="1400" dirty="0"/>
          </a:p>
          <a:p>
            <a:pPr marL="970887" lvl="3" indent="-504114">
              <a:buFont typeface="Arial" panose="020B0604020202020204" pitchFamily="34" charset="0"/>
              <a:buChar char="•"/>
            </a:pPr>
            <a:r>
              <a:rPr lang="en-US" sz="1400" dirty="0"/>
              <a:t>Crop screenshots of extraneous UI, unrelated taskbars, </a:t>
            </a:r>
            <a:r>
              <a:rPr lang="en-US" sz="1400" dirty="0" smtClean="0"/>
              <a:t>etc</a:t>
            </a:r>
            <a:r>
              <a:rPr lang="en-US" sz="1400" dirty="0"/>
              <a:t>.</a:t>
            </a:r>
            <a:endParaRPr lang="en-US" sz="1176" dirty="0"/>
          </a:p>
          <a:p>
            <a:pPr marL="504114" indent="-504114">
              <a:buFont typeface="+mj-lt"/>
              <a:buAutoNum type="arabicPeriod"/>
            </a:pPr>
            <a:r>
              <a:rPr lang="en-US" sz="2800" b="1" dirty="0"/>
              <a:t>Links to videos</a:t>
            </a:r>
          </a:p>
          <a:p>
            <a:pPr marL="970887" lvl="3" indent="-504114">
              <a:buFont typeface="Arial" panose="020B0604020202020204" pitchFamily="34" charset="0"/>
              <a:buChar char="•"/>
            </a:pPr>
            <a:r>
              <a:rPr lang="en-US" sz="1400" dirty="0"/>
              <a:t>Videos dramatically increase connection to apps</a:t>
            </a:r>
          </a:p>
          <a:p>
            <a:pPr marL="970887" lvl="3" indent="-504114">
              <a:buFont typeface="Arial" panose="020B0604020202020204" pitchFamily="34" charset="0"/>
              <a:buChar char="•"/>
            </a:pPr>
            <a:r>
              <a:rPr lang="en-US" sz="1400" dirty="0"/>
              <a:t>Ideally hosted on your site or a branded location elsewhere</a:t>
            </a:r>
          </a:p>
          <a:p>
            <a:pPr marL="504114" indent="-504114">
              <a:buFont typeface="+mj-lt"/>
              <a:buAutoNum type="arabicPeriod"/>
            </a:pPr>
            <a:r>
              <a:rPr lang="en-US" sz="2800" b="1" dirty="0" smtClean="0"/>
              <a:t>Store-compliant </a:t>
            </a:r>
            <a:r>
              <a:rPr lang="en-US" sz="2800" b="1" dirty="0"/>
              <a:t>ads, if any</a:t>
            </a:r>
          </a:p>
          <a:p>
            <a:pPr marL="970887" lvl="3" indent="-504114">
              <a:buFont typeface="Arial" panose="020B0604020202020204" pitchFamily="34" charset="0"/>
              <a:buChar char="•"/>
            </a:pPr>
            <a:r>
              <a:rPr lang="en-US" sz="1400" dirty="0"/>
              <a:t>Ads cannot dominate app or degrade its performance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0241" y="1726836"/>
            <a:ext cx="3755899" cy="173584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72048" y="1604101"/>
            <a:ext cx="3731070" cy="1867706"/>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34667" y="1513441"/>
            <a:ext cx="3787045" cy="284028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22161" y="2673366"/>
            <a:ext cx="4480957" cy="3360718"/>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b="5372"/>
          <a:stretch/>
        </p:blipFill>
        <p:spPr>
          <a:xfrm>
            <a:off x="6812350" y="2931365"/>
            <a:ext cx="4996554" cy="3718817"/>
          </a:xfrm>
          <a:prstGeom prst="rect">
            <a:avLst/>
          </a:prstGeom>
        </p:spPr>
      </p:pic>
    </p:spTree>
    <p:extLst>
      <p:ext uri="{BB962C8B-B14F-4D97-AF65-F5344CB8AC3E}">
        <p14:creationId xmlns:p14="http://schemas.microsoft.com/office/powerpoint/2010/main" val="2368083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2" presetClass="entr" presetSubtype="4" fill="hold" nodeType="with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 calcmode="lin" valueType="num">
                                      <p:cBhvr additive="base">
                                        <p:cTn id="4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 calcmode="lin" valueType="num">
                                      <p:cBhvr additive="base">
                                        <p:cTn id="4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 calcmode="lin" valueType="num">
                                      <p:cBhvr additive="base">
                                        <p:cTn id="5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3"/>
                                        </p:tgtEl>
                                        <p:attrNameLst>
                                          <p:attrName>style.visibility</p:attrName>
                                        </p:attrNameLst>
                                      </p:cBhvr>
                                      <p:to>
                                        <p:strVal val="hidden"/>
                                      </p:to>
                                    </p:set>
                                  </p:childTnLst>
                                </p:cTn>
                              </p:par>
                              <p:par>
                                <p:cTn id="60" presetID="2" presetClass="entr" presetSubtype="4" fill="hold" nodeType="withEffect">
                                  <p:stCondLst>
                                    <p:cond delay="0"/>
                                  </p:stCondLst>
                                  <p:childTnLst>
                                    <p:set>
                                      <p:cBhvr>
                                        <p:cTn id="61" dur="1" fill="hold">
                                          <p:stCondLst>
                                            <p:cond delay="0"/>
                                          </p:stCondLst>
                                        </p:cTn>
                                        <p:tgtEl>
                                          <p:spTgt spid="9">
                                            <p:txEl>
                                              <p:pRg st="7" end="7"/>
                                            </p:txEl>
                                          </p:spTgt>
                                        </p:tgtEl>
                                        <p:attrNameLst>
                                          <p:attrName>style.visibility</p:attrName>
                                        </p:attrNameLst>
                                      </p:cBhvr>
                                      <p:to>
                                        <p:strVal val="visible"/>
                                      </p:to>
                                    </p:set>
                                    <p:anim calcmode="lin" valueType="num">
                                      <p:cBhvr additive="base">
                                        <p:cTn id="62"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9">
                                            <p:txEl>
                                              <p:pRg st="7" end="7"/>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9">
                                            <p:txEl>
                                              <p:pRg st="8" end="8"/>
                                            </p:txEl>
                                          </p:spTgt>
                                        </p:tgtEl>
                                        <p:attrNameLst>
                                          <p:attrName>style.visibility</p:attrName>
                                        </p:attrNameLst>
                                      </p:cBhvr>
                                      <p:to>
                                        <p:strVal val="visible"/>
                                      </p:to>
                                    </p:set>
                                    <p:anim calcmode="lin" valueType="num">
                                      <p:cBhvr additive="base">
                                        <p:cTn id="66"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04032329-6E73-4100-853A-E42034D187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8f2d0-1919-4f72-bb90-3c866a37a4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1212</Words>
  <Application>Microsoft Office PowerPoint</Application>
  <PresentationFormat>Custom</PresentationFormat>
  <Paragraphs>183</Paragraphs>
  <Slides>17</Slides>
  <Notes>7</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17</vt:i4>
      </vt:variant>
    </vt:vector>
  </HeadingPairs>
  <TitlesOfParts>
    <vt:vector size="3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5-30610_Microsoft_Ignite_Keynote_Template_CUSTOM_LIGHT</vt:lpstr>
      <vt:lpstr>2_5-30610_Microsoft_Ignite_Keynote_Template_CUSTOM_LIGHT</vt:lpstr>
      <vt:lpstr>1_5-30610_Microsoft_Ignite_Keynote_Template_CUSTOM_LIGHT</vt:lpstr>
      <vt:lpstr>3_5-30055_Office Template 2012 - 16x9 - White Background</vt:lpstr>
      <vt:lpstr>Office 365 Development</vt:lpstr>
      <vt:lpstr>Embedding Marketing in Your Code</vt:lpstr>
      <vt:lpstr>Agenda</vt:lpstr>
      <vt:lpstr>Developer vision</vt:lpstr>
      <vt:lpstr>Your App: Think Like a Marketer</vt:lpstr>
      <vt:lpstr>PowerPoint Presentation</vt:lpstr>
      <vt:lpstr>PowerPoint Presentation</vt:lpstr>
      <vt:lpstr>PowerPoint Presentation</vt:lpstr>
      <vt:lpstr>PowerPoint Presentation</vt:lpstr>
      <vt:lpstr>PowerPoint Presentation</vt:lpstr>
      <vt:lpstr>PowerPoint Presentation</vt:lpstr>
      <vt:lpstr>The most powerful marketing of all: In-app</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